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73" r:id="rId4"/>
    <p:sldId id="274" r:id="rId5"/>
    <p:sldId id="275" r:id="rId6"/>
    <p:sldId id="276" r:id="rId7"/>
    <p:sldId id="277" r:id="rId8"/>
    <p:sldId id="262" r:id="rId9"/>
    <p:sldId id="263" r:id="rId10"/>
    <p:sldId id="269" r:id="rId11"/>
    <p:sldId id="272" r:id="rId12"/>
    <p:sldId id="271" r:id="rId13"/>
    <p:sldId id="282" r:id="rId14"/>
    <p:sldId id="285" r:id="rId15"/>
    <p:sldId id="286" r:id="rId16"/>
    <p:sldId id="287" r:id="rId17"/>
    <p:sldId id="284" r:id="rId18"/>
    <p:sldId id="283" r:id="rId19"/>
    <p:sldId id="278" r:id="rId20"/>
    <p:sldId id="266" r:id="rId21"/>
    <p:sldId id="281" r:id="rId22"/>
    <p:sldId id="280" r:id="rId23"/>
    <p:sldId id="279" r:id="rId24"/>
    <p:sldId id="264" r:id="rId25"/>
  </p:sldIdLst>
  <p:sldSz cx="9144000" cy="6858000" type="screen4x3"/>
  <p:notesSz cx="6858000" cy="9144000"/>
  <p:embeddedFontLst>
    <p:embeddedFont>
      <p:font typeface="Bell MT" panose="02020503060305020303" pitchFamily="18" charset="0"/>
      <p:regular r:id="rId26"/>
      <p:bold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바탕" panose="02030604000101010101" pitchFamily="18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E53"/>
    <a:srgbClr val="063E7B"/>
    <a:srgbClr val="ED1730"/>
    <a:srgbClr val="042A54"/>
    <a:srgbClr val="FFFFFF"/>
    <a:srgbClr val="57ABFF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gtire.tistory.com/32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1546" TargetMode="External"/><Relationship Id="rId7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216390" y="2250831"/>
            <a:ext cx="8711232" cy="1837428"/>
            <a:chOff x="216390" y="2742853"/>
            <a:chExt cx="8711232" cy="1345406"/>
          </a:xfrm>
          <a:scene3d>
            <a:camera prst="obliqueTopLeft"/>
            <a:lightRig rig="threePt" dir="t"/>
          </a:scene3d>
        </p:grpSpPr>
        <p:sp>
          <p:nvSpPr>
            <p:cNvPr id="51" name="TextBox 50"/>
            <p:cNvSpPr txBox="1"/>
            <p:nvPr/>
          </p:nvSpPr>
          <p:spPr>
            <a:xfrm>
              <a:off x="3585994" y="3201085"/>
              <a:ext cx="19720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DR.WILL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34321" y="3785860"/>
              <a:ext cx="2475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 N S E R T S U B T I T L E H E R E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16390" y="2806353"/>
              <a:ext cx="8711232" cy="34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사용자의 사고 후 골든 타임을 지켜주는 </a:t>
              </a:r>
              <a:r>
                <a:rPr lang="en-US" altLang="ko-KR" sz="2500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500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</a:t>
              </a:r>
              <a:endParaRPr lang="en-US" altLang="ko-KR" sz="25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3339208" descr="EMB00001a9441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6" y="875765"/>
            <a:ext cx="8127701" cy="55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9981436">
            <a:off x="2475506" y="3109674"/>
            <a:ext cx="5182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일반 휠체어의 위험이 많아지면서 사고가 잦아지는 추세</a:t>
            </a:r>
          </a:p>
        </p:txBody>
      </p:sp>
    </p:spTree>
    <p:extLst>
      <p:ext uri="{BB962C8B-B14F-4D97-AF65-F5344CB8AC3E}">
        <p14:creationId xmlns:p14="http://schemas.microsoft.com/office/powerpoint/2010/main" val="387301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8E11FDB-00D3-4C56-B2C1-4DFA259C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30" y="3587443"/>
            <a:ext cx="4780915" cy="297118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83258" y="300411"/>
            <a:ext cx="3808684" cy="461665"/>
            <a:chOff x="177139" y="302180"/>
            <a:chExt cx="3808684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770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노인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고령화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70" y="686413"/>
            <a:ext cx="6438030" cy="29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65490" y="2651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251" y="1552873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현재 고령화 진행중으로 </a:t>
            </a:r>
            <a:endParaRPr lang="en-US" altLang="ko-K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점점 규모가 커질 것으로 예상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148" y="5177317"/>
            <a:ext cx="3876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노인들의 부상 부위에서 하체가 많은 </a:t>
            </a:r>
            <a:endParaRPr lang="en-US" altLang="ko-KR" sz="1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비율을 차지하므로</a:t>
            </a:r>
            <a:endParaRPr lang="en-US" altLang="ko-KR" sz="1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휠체어가 필요한 비율이 높다는 것을 알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744619-0807-4426-9C09-90BD03327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67"/>
          <a:stretch/>
        </p:blipFill>
        <p:spPr>
          <a:xfrm>
            <a:off x="234732" y="3366003"/>
            <a:ext cx="2457864" cy="15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9983472" descr="EMB00001a9441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9" y="1078379"/>
            <a:ext cx="8614383" cy="45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2334" y="5908001"/>
            <a:ext cx="723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휠체어가 가장 필요한 지체장애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,  </a:t>
            </a:r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뇌병변장애의 비율이 높은 것을 확인 </a:t>
            </a:r>
          </a:p>
        </p:txBody>
      </p:sp>
    </p:spTree>
    <p:extLst>
      <p:ext uri="{BB962C8B-B14F-4D97-AF65-F5344CB8AC3E}">
        <p14:creationId xmlns:p14="http://schemas.microsoft.com/office/powerpoint/2010/main" val="215402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275244"/>
            <a:ext cx="1825769" cy="461665"/>
            <a:chOff x="177139" y="302180"/>
            <a:chExt cx="1825769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수익모델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7534"/>
            <a:ext cx="2114026" cy="331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5AA89F-4BF3-4606-9ABD-8DB292878EBC}"/>
              </a:ext>
            </a:extLst>
          </p:cNvPr>
          <p:cNvGrpSpPr/>
          <p:nvPr/>
        </p:nvGrpSpPr>
        <p:grpSpPr>
          <a:xfrm>
            <a:off x="1237786" y="1406957"/>
            <a:ext cx="6668428" cy="4999298"/>
            <a:chOff x="1237786" y="1203757"/>
            <a:chExt cx="6668428" cy="49992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84D8E1-476E-47FD-B8DA-810EBAF8CAB6}"/>
                </a:ext>
              </a:extLst>
            </p:cNvPr>
            <p:cNvSpPr txBox="1"/>
            <p:nvPr/>
          </p:nvSpPr>
          <p:spPr>
            <a:xfrm>
              <a:off x="6439558" y="3382287"/>
              <a:ext cx="1466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거래처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76FEDF-4400-4CDF-82AC-039A247BE49F}"/>
                </a:ext>
              </a:extLst>
            </p:cNvPr>
            <p:cNvGrpSpPr/>
            <p:nvPr/>
          </p:nvGrpSpPr>
          <p:grpSpPr>
            <a:xfrm>
              <a:off x="1237786" y="1203757"/>
              <a:ext cx="6586851" cy="4999298"/>
              <a:chOff x="1553849" y="1582935"/>
              <a:chExt cx="5957936" cy="4584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F24EF-A463-49CF-A423-DD1C8184C09D}"/>
                  </a:ext>
                </a:extLst>
              </p:cNvPr>
              <p:cNvSpPr txBox="1"/>
              <p:nvPr/>
            </p:nvSpPr>
            <p:spPr>
              <a:xfrm>
                <a:off x="3178028" y="5798366"/>
                <a:ext cx="2787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B2B </a:t>
                </a:r>
                <a:r>
                  <a:rPr lang="ko-KR" altLang="en-US" b="1" dirty="0"/>
                  <a:t>거래를 주거래로 이용</a:t>
                </a:r>
                <a:endParaRPr lang="en-US" altLang="ko-KR" b="1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CDF7A69-375D-4B74-A05F-A50805519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2" t="35797" r="50692" b="13339"/>
              <a:stretch/>
            </p:blipFill>
            <p:spPr>
              <a:xfrm>
                <a:off x="1553849" y="3255035"/>
                <a:ext cx="1701800" cy="2138634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51465504-04BF-4FEB-BD04-00DB451455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2" t="35797" r="50692" b="13339"/>
              <a:stretch/>
            </p:blipFill>
            <p:spPr>
              <a:xfrm>
                <a:off x="5809985" y="1582935"/>
                <a:ext cx="1701800" cy="2138634"/>
              </a:xfrm>
              <a:prstGeom prst="rect">
                <a:avLst/>
              </a:prstGeom>
            </p:spPr>
          </p:pic>
          <p:sp>
            <p:nvSpPr>
              <p:cNvPr id="11" name="화살표: 굽음 10">
                <a:extLst>
                  <a:ext uri="{FF2B5EF4-FFF2-40B4-BE49-F238E27FC236}">
                    <a16:creationId xmlns:a16="http://schemas.microsoft.com/office/drawing/2014/main" id="{4B44685F-D0CC-4EE1-AC1E-1CB8CF105611}"/>
                  </a:ext>
                </a:extLst>
              </p:cNvPr>
              <p:cNvSpPr/>
              <p:nvPr/>
            </p:nvSpPr>
            <p:spPr>
              <a:xfrm>
                <a:off x="2643435" y="1927008"/>
                <a:ext cx="3175691" cy="923330"/>
              </a:xfrm>
              <a:prstGeom prst="bentArrow">
                <a:avLst>
                  <a:gd name="adj1" fmla="val 9870"/>
                  <a:gd name="adj2" fmla="val 17435"/>
                  <a:gd name="adj3" fmla="val 41505"/>
                  <a:gd name="adj4" fmla="val 875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굽음 19">
                <a:extLst>
                  <a:ext uri="{FF2B5EF4-FFF2-40B4-BE49-F238E27FC236}">
                    <a16:creationId xmlns:a16="http://schemas.microsoft.com/office/drawing/2014/main" id="{907141DF-8C96-45BB-BAA8-BF80806BABE0}"/>
                  </a:ext>
                </a:extLst>
              </p:cNvPr>
              <p:cNvSpPr/>
              <p:nvPr/>
            </p:nvSpPr>
            <p:spPr>
              <a:xfrm rot="10800000">
                <a:off x="3502702" y="4169744"/>
                <a:ext cx="3330026" cy="923330"/>
              </a:xfrm>
              <a:prstGeom prst="bentArrow">
                <a:avLst>
                  <a:gd name="adj1" fmla="val 9870"/>
                  <a:gd name="adj2" fmla="val 17435"/>
                  <a:gd name="adj3" fmla="val 41505"/>
                  <a:gd name="adj4" fmla="val 875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81065B-509F-4F45-9F1F-713250BCB00D}"/>
                  </a:ext>
                </a:extLst>
              </p:cNvPr>
              <p:cNvSpPr txBox="1"/>
              <p:nvPr/>
            </p:nvSpPr>
            <p:spPr>
              <a:xfrm>
                <a:off x="1966167" y="5285728"/>
                <a:ext cx="793411" cy="338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/>
                  <a:t>닥터윌</a:t>
                </a:r>
                <a:endParaRPr lang="ko-KR" altLang="en-US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B03E8-4FA4-43B9-8E7C-A29E6FDFC600}"/>
                  </a:ext>
                </a:extLst>
              </p:cNvPr>
              <p:cNvSpPr txBox="1"/>
              <p:nvPr/>
            </p:nvSpPr>
            <p:spPr>
              <a:xfrm>
                <a:off x="3255649" y="1684742"/>
                <a:ext cx="2190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앱 내에 광고 의무화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8E4974-E1FF-4A1A-AA52-918595A9CB79}"/>
                  </a:ext>
                </a:extLst>
              </p:cNvPr>
              <p:cNvSpPr txBox="1"/>
              <p:nvPr/>
            </p:nvSpPr>
            <p:spPr>
              <a:xfrm>
                <a:off x="4179096" y="4515517"/>
                <a:ext cx="222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최소한의 로열티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B6D6A8-7633-4E97-96E6-4CC7CBD60386}"/>
              </a:ext>
            </a:extLst>
          </p:cNvPr>
          <p:cNvSpPr txBox="1"/>
          <p:nvPr/>
        </p:nvSpPr>
        <p:spPr>
          <a:xfrm>
            <a:off x="1742542" y="50378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키코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B47BDB-7E31-439D-AE36-0374D2D56A40}"/>
              </a:ext>
            </a:extLst>
          </p:cNvPr>
          <p:cNvSpPr txBox="1"/>
          <p:nvPr/>
        </p:nvSpPr>
        <p:spPr>
          <a:xfrm>
            <a:off x="1624274" y="22057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울타리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1A8BB2-67AF-414A-90A2-F93C54B61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1513423" y="1158688"/>
            <a:ext cx="1040041" cy="104412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FD82C1-B24C-441F-A0A6-090434D73CFB}"/>
              </a:ext>
            </a:extLst>
          </p:cNvPr>
          <p:cNvSpPr/>
          <p:nvPr/>
        </p:nvSpPr>
        <p:spPr>
          <a:xfrm>
            <a:off x="3062615" y="1194689"/>
            <a:ext cx="4594215" cy="104928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실시간으로 가족 및 친구들과 위치 공유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경로 </a:t>
            </a:r>
            <a:r>
              <a:rPr lang="ko-KR" altLang="en-US" sz="1200" dirty="0" err="1"/>
              <a:t>트래킹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장소 등록 후 실시간으로 도착</a:t>
            </a:r>
            <a:r>
              <a:rPr lang="en-US" altLang="ko-KR" sz="1200" dirty="0"/>
              <a:t>/</a:t>
            </a:r>
            <a:r>
              <a:rPr lang="ko-KR" altLang="en-US" sz="1200" dirty="0"/>
              <a:t>출발 알림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체류시간 파악 가능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사용자 단말기 상태 확인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83258" y="300411"/>
            <a:ext cx="2204078" cy="461665"/>
            <a:chOff x="177139" y="302180"/>
            <a:chExt cx="2204078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216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경쟁사 분석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>
            <a:cxnSpLocks/>
          </p:cNvCxnSpPr>
          <p:nvPr/>
        </p:nvCxnSpPr>
        <p:spPr>
          <a:xfrm flipV="1">
            <a:off x="0" y="877534"/>
            <a:ext cx="2516697" cy="1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C638C0-F183-481F-BC9F-7B9C25B18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1527734" y="2442730"/>
            <a:ext cx="1040041" cy="1087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434CF-3533-4987-8714-EDEF6B7CE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1484786" y="5286685"/>
            <a:ext cx="1040041" cy="106844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A47705-87EA-4535-BF35-62474C24C50B}"/>
              </a:ext>
            </a:extLst>
          </p:cNvPr>
          <p:cNvSpPr/>
          <p:nvPr/>
        </p:nvSpPr>
        <p:spPr>
          <a:xfrm>
            <a:off x="3117523" y="2404108"/>
            <a:ext cx="4580631" cy="13032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비명소리를 인식하여 위험을 친구들에게 알림 기능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위험을 인지하면 영상과 위치가 가족</a:t>
            </a:r>
            <a:r>
              <a:rPr lang="en-US" altLang="ko-KR" sz="1200" dirty="0"/>
              <a:t>/</a:t>
            </a:r>
            <a:r>
              <a:rPr lang="ko-KR" altLang="en-US" sz="1200" dirty="0"/>
              <a:t>친구들에게 실시간으로 전송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관심장소 지정하여 출발</a:t>
            </a:r>
            <a:r>
              <a:rPr lang="en-US" altLang="ko-KR" sz="1200" dirty="0"/>
              <a:t>/</a:t>
            </a:r>
            <a:r>
              <a:rPr lang="ko-KR" altLang="en-US" sz="1200" dirty="0"/>
              <a:t>도착 알림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실시간 이동경로 확인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97E2123-3A16-448F-B786-3D62C36F92F2}"/>
              </a:ext>
            </a:extLst>
          </p:cNvPr>
          <p:cNvSpPr/>
          <p:nvPr/>
        </p:nvSpPr>
        <p:spPr>
          <a:xfrm>
            <a:off x="3103536" y="3950448"/>
            <a:ext cx="4580630" cy="104928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미아 방지</a:t>
            </a:r>
            <a:r>
              <a:rPr lang="en-US" altLang="ko-KR" sz="1200" dirty="0"/>
              <a:t>/</a:t>
            </a:r>
            <a:r>
              <a:rPr lang="ko-KR" altLang="en-US" sz="1200" dirty="0"/>
              <a:t>노인 위치 파악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반려동물 위치 추적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다기능 분실 방지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 err="1"/>
              <a:t>충전식</a:t>
            </a:r>
            <a:r>
              <a:rPr lang="ko-KR" altLang="en-US" sz="1200" dirty="0"/>
              <a:t> 액세서리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6CBDF7B-4412-4FF5-97EE-5989C84DBC07}"/>
              </a:ext>
            </a:extLst>
          </p:cNvPr>
          <p:cNvSpPr/>
          <p:nvPr/>
        </p:nvSpPr>
        <p:spPr>
          <a:xfrm>
            <a:off x="3103536" y="5271549"/>
            <a:ext cx="4594214" cy="146106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교통사고 발생시 사고 감지센서가 자동으로 내 위치와 응급구조신호를 전송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 dirty="0"/>
              <a:t>30</a:t>
            </a:r>
            <a:r>
              <a:rPr lang="ko-KR" altLang="en-US" sz="1200" dirty="0"/>
              <a:t>초안에 응급구조신호 전송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ko-KR" sz="1200" dirty="0"/>
              <a:t> </a:t>
            </a:r>
            <a:r>
              <a:rPr lang="ko-KR" altLang="en-US" sz="1200" dirty="0"/>
              <a:t>오작동 발생 시에는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이내에 본인의 스마트폰으로 취소를 하면</a:t>
            </a:r>
            <a:r>
              <a:rPr lang="en-US" altLang="ko-KR" sz="1200" dirty="0"/>
              <a:t>, </a:t>
            </a:r>
            <a:r>
              <a:rPr lang="ko-KR" altLang="en-US" sz="1200" dirty="0"/>
              <a:t>신고를 차단하는 시스템을 갖춰 오작동 염려를 낮춤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200" dirty="0"/>
              <a:t>개인번호 유출 방지를 위해 안심번호 무료 발급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99C3E-F3E5-40A1-A67D-855C7A972CAD}"/>
              </a:ext>
            </a:extLst>
          </p:cNvPr>
          <p:cNvSpPr txBox="1"/>
          <p:nvPr/>
        </p:nvSpPr>
        <p:spPr>
          <a:xfrm>
            <a:off x="1544265" y="3426700"/>
            <a:ext cx="941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Saferway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7DA9AB-0ED7-40EF-A20A-E5462261F4E3}"/>
              </a:ext>
            </a:extLst>
          </p:cNvPr>
          <p:cNvSpPr txBox="1"/>
          <p:nvPr/>
        </p:nvSpPr>
        <p:spPr>
          <a:xfrm>
            <a:off x="1572977" y="6375597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바톤</a:t>
            </a:r>
            <a:r>
              <a:rPr lang="en-US" altLang="ko-KR" sz="1400" dirty="0"/>
              <a:t>SOS</a:t>
            </a:r>
            <a:endParaRPr lang="ko-KR" altLang="en-US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826C5EB-E26D-4E2C-AEC1-A45D4E0781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18242" r="10376" b="9685"/>
          <a:stretch/>
        </p:blipFill>
        <p:spPr>
          <a:xfrm>
            <a:off x="1461050" y="3972856"/>
            <a:ext cx="1106725" cy="107893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3852B1-76CD-468F-BA8A-A141BB73BD39}"/>
              </a:ext>
            </a:extLst>
          </p:cNvPr>
          <p:cNvGrpSpPr/>
          <p:nvPr/>
        </p:nvGrpSpPr>
        <p:grpSpPr>
          <a:xfrm>
            <a:off x="0" y="839127"/>
            <a:ext cx="9144000" cy="6145873"/>
            <a:chOff x="235012" y="5598660"/>
            <a:chExt cx="9144000" cy="598046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8CDF69-7D46-420B-B23D-7218B14E0AA8}"/>
                </a:ext>
              </a:extLst>
            </p:cNvPr>
            <p:cNvSpPr/>
            <p:nvPr/>
          </p:nvSpPr>
          <p:spPr>
            <a:xfrm>
              <a:off x="235012" y="5598660"/>
              <a:ext cx="9144000" cy="5980461"/>
            </a:xfrm>
            <a:prstGeom prst="rect">
              <a:avLst/>
            </a:prstGeom>
            <a:solidFill>
              <a:schemeClr val="tx2">
                <a:lumMod val="75000"/>
                <a:alpha val="97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Wingdings" panose="05000000000000000000" pitchFamily="2" charset="2"/>
                <a:buChar char="l"/>
              </a:pPr>
              <a:endParaRPr lang="en-US" altLang="ko-KR" dirty="0"/>
            </a:p>
            <a:p>
              <a:pPr marL="171450" indent="-171450" algn="ctr">
                <a:buFont typeface="Wingdings" panose="05000000000000000000" pitchFamily="2" charset="2"/>
                <a:buChar char="l"/>
              </a:pPr>
              <a:endParaRPr lang="en-US" altLang="ko-KR" dirty="0"/>
            </a:p>
            <a:p>
              <a:pPr marL="171450" indent="-171450" algn="ctr">
                <a:buFont typeface="Wingdings" panose="05000000000000000000" pitchFamily="2" charset="2"/>
                <a:buChar char="l"/>
              </a:pPr>
              <a:endParaRPr lang="en-US" altLang="ko-KR" dirty="0"/>
            </a:p>
            <a:p>
              <a:pPr marL="171450" indent="-171450" algn="ctr">
                <a:buFont typeface="Wingdings" panose="05000000000000000000" pitchFamily="2" charset="2"/>
                <a:buChar char="l"/>
              </a:pPr>
              <a:endParaRPr lang="en-US" altLang="ko-KR" dirty="0"/>
            </a:p>
            <a:p>
              <a:pPr marL="171450" indent="-171450" algn="ctr">
                <a:buFont typeface="Wingdings" panose="05000000000000000000" pitchFamily="2" charset="2"/>
                <a:buChar char="l"/>
              </a:pPr>
              <a:endParaRPr lang="en-US" altLang="ko-KR" dirty="0"/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endParaRPr lang="en-US" altLang="ko-KR" dirty="0"/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ko-KR" altLang="en-US" dirty="0"/>
                <a:t>조작 간단</a:t>
              </a:r>
              <a:endParaRPr lang="en-US" altLang="ko-KR" dirty="0"/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ko-KR" altLang="en-US" dirty="0"/>
                <a:t>사용공간의 제약이 없음</a:t>
              </a:r>
              <a:endParaRPr lang="en-US" altLang="ko-KR" dirty="0"/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ko-KR" altLang="en-US" dirty="0"/>
                <a:t>저렴한 가격</a:t>
              </a:r>
              <a:endParaRPr lang="en-US" altLang="ko-KR" dirty="0"/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ko-KR" altLang="en-US" dirty="0"/>
                <a:t>버튼을 누르지 못했을 경우를 판단하여 도움을 요청 할 수 있음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A1A6E10-D8D2-4660-9E36-47B2397A2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776" t="3396" r="43047" b="90414"/>
            <a:stretch/>
          </p:blipFill>
          <p:spPr>
            <a:xfrm>
              <a:off x="4196638" y="7092648"/>
              <a:ext cx="1307044" cy="130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3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7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7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2114309" cy="461665"/>
            <a:chOff x="177139" y="302180"/>
            <a:chExt cx="2114309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2076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손익분기점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575427" cy="830997"/>
            <a:chOff x="177139" y="302180"/>
            <a:chExt cx="575427" cy="830997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5373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0" y="870438"/>
            <a:ext cx="2523392" cy="709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77" y="4586137"/>
            <a:ext cx="4630601" cy="236469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004646" y="1203757"/>
            <a:ext cx="17585" cy="340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022231" y="4607169"/>
            <a:ext cx="4352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59462" y="12303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금액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47022" y="37992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2100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2022231" y="2244436"/>
            <a:ext cx="3501114" cy="166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2004646" y="1645438"/>
            <a:ext cx="3011587" cy="296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48705" y="203286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58100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387906" y="326118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18884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6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1915537" cy="461665"/>
            <a:chOff x="177139" y="302180"/>
            <a:chExt cx="191553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18774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자금 조달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68260"/>
              </p:ext>
            </p:extLst>
          </p:nvPr>
        </p:nvGraphicFramePr>
        <p:xfrm>
          <a:off x="1357084" y="1606793"/>
          <a:ext cx="6406524" cy="1790157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067754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1067754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1067754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1067754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1067754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1067754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24004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100" spc="0">
                          <a:effectLst/>
                        </a:rPr>
                        <a:t>변동비 단위 </a:t>
                      </a:r>
                      <a:r>
                        <a:rPr lang="en-US" altLang="ko-KR" sz="600" kern="100" spc="0">
                          <a:effectLst/>
                        </a:rPr>
                        <a:t>: </a:t>
                      </a:r>
                      <a:r>
                        <a:rPr lang="ko-KR" altLang="en-US" sz="600" kern="100" spc="0">
                          <a:effectLst/>
                        </a:rPr>
                        <a:t>천원</a:t>
                      </a:r>
                      <a:endParaRPr lang="ko-KR" altLang="en-US" sz="600" b="1" kern="100" spc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240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3566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3566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3566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24004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73171"/>
              </p:ext>
            </p:extLst>
          </p:nvPr>
        </p:nvGraphicFramePr>
        <p:xfrm>
          <a:off x="1410814" y="3931867"/>
          <a:ext cx="6352794" cy="2579689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117598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1058799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1058799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1058799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1058799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6999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100" spc="0">
                          <a:effectLst/>
                        </a:rPr>
                        <a:t>조달 계획 단위 </a:t>
                      </a:r>
                      <a:r>
                        <a:rPr lang="en-US" altLang="ko-KR" sz="600" kern="100" spc="0">
                          <a:effectLst/>
                        </a:rPr>
                        <a:t>: </a:t>
                      </a:r>
                      <a:r>
                        <a:rPr lang="ko-KR" altLang="en-US" sz="600" kern="100" spc="0">
                          <a:effectLst/>
                        </a:rPr>
                        <a:t>천원</a:t>
                      </a:r>
                      <a:endParaRPr lang="ko-KR" altLang="en-US" sz="600" b="1" kern="100" spc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69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423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>
                          <a:effectLst/>
                        </a:rPr>
                        <a:t>·</a:t>
                      </a:r>
                      <a:r>
                        <a:rPr lang="ko-KR" altLang="en-US" sz="850" kern="1200" dirty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2019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44488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effectLst/>
                        </a:rPr>
                        <a:t>기술혁신형</a:t>
                      </a:r>
                      <a:r>
                        <a:rPr lang="ko-KR" altLang="en-US" sz="900" kern="1200" dirty="0">
                          <a:effectLst/>
                        </a:rPr>
                        <a:t> 창업기업 지원사업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2019</a:t>
                      </a:r>
                      <a:r>
                        <a:rPr lang="ko-KR" altLang="en-US" sz="1050" dirty="0"/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100000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61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15000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269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69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69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69161" y="116670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/>
              <a:t>1</a:t>
            </a:r>
            <a:r>
              <a:rPr lang="ko-KR" altLang="en-US" dirty="0"/>
              <a:t>년 자금 소요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2360" y="3479742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개월 자금조달</a:t>
            </a:r>
          </a:p>
        </p:txBody>
      </p:sp>
    </p:spTree>
    <p:extLst>
      <p:ext uri="{BB962C8B-B14F-4D97-AF65-F5344CB8AC3E}">
        <p14:creationId xmlns:p14="http://schemas.microsoft.com/office/powerpoint/2010/main" val="2502016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사고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03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95195056" descr="EMB00001a9441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9" y="877534"/>
            <a:ext cx="8629404" cy="48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8786" y="5979886"/>
            <a:ext cx="843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50000"/>
                  </a:schemeClr>
                </a:solidFill>
              </a:rPr>
              <a:t>일반 휠체어는 속도 제어나 위험 도움 요청 기능이 없어 큰 사고로 이루어지기 쉬움</a:t>
            </a:r>
          </a:p>
        </p:txBody>
      </p:sp>
    </p:spTree>
    <p:extLst>
      <p:ext uri="{BB962C8B-B14F-4D97-AF65-F5344CB8AC3E}">
        <p14:creationId xmlns:p14="http://schemas.microsoft.com/office/powerpoint/2010/main" val="352238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17885" y="121730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1269" y="113848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85775" y="113848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배경</a:t>
            </a:r>
            <a:endParaRPr lang="en-US" altLang="ko-KR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10702" y="2786302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94086" y="2707482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8592" y="2707482"/>
            <a:ext cx="187901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910702" y="362772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086" y="3548905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8592" y="3548905"/>
            <a:ext cx="1563273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10702" y="446914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4086" y="439032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8592" y="4390328"/>
            <a:ext cx="1428596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구조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10702" y="5310569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94086" y="52317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592" y="5231749"/>
            <a:ext cx="1247531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소개</a:t>
            </a:r>
            <a:endParaRPr lang="en-US" altLang="ko-KR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80807" y="768707"/>
            <a:ext cx="1443824" cy="1081866"/>
            <a:chOff x="999453" y="1602281"/>
            <a:chExt cx="1443824" cy="1081866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32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917885" y="6097341"/>
            <a:ext cx="76200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6446" y="6027003"/>
            <a:ext cx="5341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92958" y="6027003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17885" y="200547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01269" y="192665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85775" y="192665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목적</a:t>
            </a:r>
            <a:endParaRPr lang="en-US" altLang="ko-KR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 구조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65278" y="692868"/>
            <a:ext cx="18039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업체 납품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83064"/>
              </p:ext>
            </p:extLst>
          </p:nvPr>
        </p:nvGraphicFramePr>
        <p:xfrm>
          <a:off x="115480" y="1171812"/>
          <a:ext cx="6155142" cy="2989587"/>
        </p:xfrm>
        <a:graphic>
          <a:graphicData uri="http://schemas.openxmlformats.org/drawingml/2006/table">
            <a:tbl>
              <a:tblPr/>
              <a:tblGrid>
                <a:gridCol w="943527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072255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656443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47065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565821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03421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609465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857145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288861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661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59,748</a:t>
                      </a: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70622" y="1410229"/>
            <a:ext cx="2879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</a:t>
            </a:r>
            <a:r>
              <a:rPr lang="ko-KR" altLang="en-US" sz="1600" dirty="0"/>
              <a:t> 이 표를 근거하여 </a:t>
            </a:r>
            <a:r>
              <a:rPr lang="en-US" altLang="ko-KR" sz="1600" dirty="0"/>
              <a:t>2018</a:t>
            </a:r>
            <a:r>
              <a:rPr lang="ko-KR" altLang="en-US" sz="1600" dirty="0"/>
              <a:t>년도</a:t>
            </a:r>
            <a:endParaRPr lang="en-US" altLang="ko-KR" sz="1600" dirty="0"/>
          </a:p>
          <a:p>
            <a:r>
              <a:rPr lang="ko-KR" altLang="en-US" sz="1600" dirty="0"/>
              <a:t> 휠체어 </a:t>
            </a:r>
            <a:r>
              <a:rPr lang="ko-KR" altLang="en-US" sz="1600" dirty="0" err="1"/>
              <a:t>필요치와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소지량</a:t>
            </a:r>
            <a:r>
              <a:rPr lang="ko-KR" altLang="en-US" sz="1600" dirty="0"/>
              <a:t> 추측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2008</a:t>
            </a:r>
            <a:r>
              <a:rPr lang="ko-KR" altLang="en-US" sz="1600" dirty="0"/>
              <a:t>년   </a:t>
            </a:r>
            <a:r>
              <a:rPr lang="en-US" altLang="ko-KR" sz="1600" dirty="0"/>
              <a:t>103,711  </a:t>
            </a:r>
            <a:r>
              <a:rPr lang="ko-KR" altLang="en-US" sz="1600" dirty="0"/>
              <a:t>  </a:t>
            </a:r>
            <a:r>
              <a:rPr lang="en-US" altLang="ko-KR" sz="1600" dirty="0"/>
              <a:t>43,772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2011</a:t>
            </a:r>
            <a:r>
              <a:rPr lang="ko-KR" altLang="en-US" sz="1600" dirty="0"/>
              <a:t>년   </a:t>
            </a:r>
            <a:r>
              <a:rPr lang="en-US" altLang="ko-KR" sz="1600" dirty="0"/>
              <a:t>114,110   </a:t>
            </a:r>
            <a:r>
              <a:rPr lang="ko-KR" altLang="en-US" sz="1600" dirty="0"/>
              <a:t> </a:t>
            </a:r>
            <a:r>
              <a:rPr lang="en-US" altLang="ko-KR" sz="1600" dirty="0"/>
              <a:t>59,649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2014</a:t>
            </a:r>
            <a:r>
              <a:rPr lang="ko-KR" altLang="en-US" sz="1600" dirty="0"/>
              <a:t>년   </a:t>
            </a:r>
            <a:r>
              <a:rPr lang="en-US" altLang="ko-KR" sz="1600" dirty="0"/>
              <a:t>154,581   </a:t>
            </a:r>
            <a:r>
              <a:rPr lang="ko-KR" altLang="en-US" sz="1600" dirty="0"/>
              <a:t> </a:t>
            </a:r>
            <a:r>
              <a:rPr lang="en-US" altLang="ko-KR" sz="1600" dirty="0"/>
              <a:t>59,748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2018</a:t>
            </a:r>
            <a:r>
              <a:rPr lang="ko-KR" altLang="en-US" sz="1600" dirty="0"/>
              <a:t>년   </a:t>
            </a:r>
            <a:r>
              <a:rPr lang="en-US" altLang="ko-KR" sz="1600" dirty="0"/>
              <a:t>210,000    80,000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6336" y="480527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/>
              <a:t>키트 가격</a:t>
            </a:r>
            <a:r>
              <a:rPr lang="en-US" altLang="ko-KR" sz="1700" dirty="0"/>
              <a:t>: 90,000</a:t>
            </a:r>
          </a:p>
          <a:p>
            <a:r>
              <a:rPr lang="en-US" altLang="ko-KR" sz="1700" dirty="0"/>
              <a:t>1</a:t>
            </a:r>
            <a:r>
              <a:rPr lang="ko-KR" altLang="en-US" sz="1700" dirty="0"/>
              <a:t>년 예상 판매 수</a:t>
            </a:r>
            <a:r>
              <a:rPr lang="en-US" altLang="ko-KR" sz="1700" dirty="0"/>
              <a:t>: 20,000</a:t>
            </a:r>
            <a:r>
              <a:rPr lang="ko-KR" altLang="en-US" sz="1700" dirty="0"/>
              <a:t>대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dirty="0"/>
              <a:t>= </a:t>
            </a:r>
            <a:r>
              <a:rPr lang="ko-KR" altLang="en-US" sz="1700" dirty="0"/>
              <a:t>약 </a:t>
            </a:r>
            <a:r>
              <a:rPr lang="en-US" altLang="ko-KR" sz="1700" dirty="0"/>
              <a:t>2,700,000,000</a:t>
            </a:r>
            <a:r>
              <a:rPr lang="ko-KR" altLang="en-US" sz="1700" dirty="0"/>
              <a:t>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585" y="4449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초기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29315" y="4435940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중기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소지량</a:t>
            </a:r>
            <a:r>
              <a:rPr lang="ko-KR" altLang="en-US" sz="1400" dirty="0"/>
              <a:t> 더 늘어날 것으로 추측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29315" y="4805272"/>
            <a:ext cx="33602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/>
              <a:t>키트 가격</a:t>
            </a:r>
            <a:r>
              <a:rPr lang="en-US" altLang="ko-KR" sz="1700" dirty="0"/>
              <a:t>: 75,000</a:t>
            </a:r>
          </a:p>
          <a:p>
            <a:r>
              <a:rPr lang="en-US" altLang="ko-KR" sz="1700" dirty="0"/>
              <a:t>1</a:t>
            </a:r>
            <a:r>
              <a:rPr lang="ko-KR" altLang="en-US" sz="1700" dirty="0"/>
              <a:t>년 예상 판매 수</a:t>
            </a:r>
            <a:r>
              <a:rPr lang="en-US" altLang="ko-KR" sz="1700" dirty="0"/>
              <a:t>: 40,000-50,000</a:t>
            </a:r>
            <a:r>
              <a:rPr lang="ko-KR" altLang="en-US" sz="1700" dirty="0"/>
              <a:t>대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dirty="0"/>
              <a:t>= </a:t>
            </a:r>
            <a:r>
              <a:rPr lang="ko-KR" altLang="en-US" sz="1700" dirty="0"/>
              <a:t>약 </a:t>
            </a:r>
            <a:r>
              <a:rPr lang="en-US" altLang="ko-KR" sz="1700" dirty="0"/>
              <a:t>3,400,000,000</a:t>
            </a:r>
            <a:r>
              <a:rPr lang="ko-KR" altLang="en-US" sz="1700" dirty="0"/>
              <a:t>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4786" y="4449379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말기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소지량</a:t>
            </a:r>
            <a:r>
              <a:rPr lang="ko-KR" altLang="en-US" sz="1400" dirty="0"/>
              <a:t> 더 늘어날 것으로 추측</a:t>
            </a:r>
            <a:r>
              <a:rPr lang="en-US" altLang="ko-KR" sz="14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70622" y="481871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/>
              <a:t>키트 가격 </a:t>
            </a:r>
            <a:r>
              <a:rPr lang="en-US" altLang="ko-KR" sz="1700" dirty="0"/>
              <a:t>60,000</a:t>
            </a:r>
          </a:p>
          <a:p>
            <a:r>
              <a:rPr lang="en-US" altLang="ko-KR" sz="1700" dirty="0"/>
              <a:t>1</a:t>
            </a:r>
            <a:r>
              <a:rPr lang="ko-KR" altLang="en-US" sz="1700" dirty="0"/>
              <a:t>년 예상 판매 수</a:t>
            </a:r>
            <a:r>
              <a:rPr lang="en-US" altLang="ko-KR" sz="1700" dirty="0"/>
              <a:t>: 80,000</a:t>
            </a:r>
            <a:r>
              <a:rPr lang="ko-KR" altLang="en-US" sz="1700" dirty="0"/>
              <a:t>대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en-US" altLang="ko-KR" sz="1700" dirty="0"/>
              <a:t>=</a:t>
            </a:r>
            <a:r>
              <a:rPr lang="ko-KR" altLang="en-US" sz="1700" dirty="0"/>
              <a:t>약 </a:t>
            </a:r>
            <a:r>
              <a:rPr lang="en-US" altLang="ko-KR" sz="1700" dirty="0"/>
              <a:t>4,800,000,000</a:t>
            </a:r>
            <a:r>
              <a:rPr lang="ko-KR" altLang="en-US" sz="1700" dirty="0"/>
              <a:t>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7389" y="6218584"/>
            <a:ext cx="712406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나중에 어느정도 적응하면 최저 단가로 설치 비용만 받아 운영할 계획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701687" y="444937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089530" y="446281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0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569288" cy="461665"/>
            <a:chOff x="177139" y="302180"/>
            <a:chExt cx="156928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264CFB1-D324-426C-BC03-790A790B21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2767" y="1753299"/>
          <a:ext cx="5368955" cy="347259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15019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626552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2335169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1792215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331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경력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역량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477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이상우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팀장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한림대학교 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 로봇 대회 출전 및 </a:t>
                      </a:r>
                      <a:r>
                        <a:rPr lang="en-US" altLang="ko-KR" sz="1100" dirty="0"/>
                        <a:t>WRO </a:t>
                      </a:r>
                      <a:r>
                        <a:rPr lang="ko-KR" altLang="en-US" sz="1100" dirty="0"/>
                        <a:t>국가대표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C, JAVA, </a:t>
                      </a:r>
                    </a:p>
                    <a:p>
                      <a:pPr latinLnBrk="1"/>
                      <a:r>
                        <a:rPr lang="en-US" altLang="ko-KR" sz="1100" dirty="0"/>
                        <a:t>Lab View</a:t>
                      </a:r>
                      <a:r>
                        <a:rPr lang="ko-KR" altLang="en-US" sz="1100" dirty="0"/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74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김기태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latinLnBrk="1"/>
                      <a:r>
                        <a:rPr lang="ko-KR" altLang="en-US" sz="1100" dirty="0"/>
                        <a:t>네트워크 관리사 자격증 소지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안드로이드 프로그램 제작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406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정서윤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마케팅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경영학과 재학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28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이다빈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금융재무학과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고령 친화 관련 </a:t>
                      </a:r>
                      <a:endParaRPr lang="en-US" altLang="ko-KR" sz="11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창업동아리에서 활동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35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곽민정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법학과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우건희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컴퓨터공학과 재학</a:t>
                      </a:r>
                    </a:p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프로그램 개발 동아리 활동</a:t>
                      </a:r>
                      <a:r>
                        <a:rPr lang="en-US" altLang="ko-KR" sz="1100" kern="1200" dirty="0"/>
                        <a:t>, C, JAVA </a:t>
                      </a:r>
                      <a:r>
                        <a:rPr lang="ko-KR" altLang="en-US" sz="1100" kern="1200" dirty="0"/>
                        <a:t>프로그래밍 </a:t>
                      </a:r>
                      <a:endParaRPr lang="en-US" altLang="ko-KR" sz="1100" kern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4D4935-93EE-42E2-B7A3-5FA39904458D}"/>
              </a:ext>
            </a:extLst>
          </p:cNvPr>
          <p:cNvGrpSpPr/>
          <p:nvPr/>
        </p:nvGrpSpPr>
        <p:grpSpPr>
          <a:xfrm>
            <a:off x="0" y="1862356"/>
            <a:ext cx="3548543" cy="3825380"/>
            <a:chOff x="274896" y="1602297"/>
            <a:chExt cx="3957789" cy="4739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39D427-DB67-49F2-9E44-B3113C8E06BD}"/>
                </a:ext>
              </a:extLst>
            </p:cNvPr>
            <p:cNvSpPr txBox="1"/>
            <p:nvPr/>
          </p:nvSpPr>
          <p:spPr>
            <a:xfrm>
              <a:off x="1082180" y="5972961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 err="1"/>
                <a:t>닥터윌</a:t>
              </a:r>
              <a:r>
                <a:rPr lang="ko-KR" altLang="en-US" dirty="0"/>
                <a:t> 조직도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FC5488-91E8-4499-8B94-2295B8168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1602299" y="1602297"/>
              <a:ext cx="949702" cy="10654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CC8BAD-6BA0-48DC-AD90-B001522DD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521518" y="3633831"/>
              <a:ext cx="949702" cy="10654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7DB16A-AF87-49ED-B793-E9F09AFAA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2670498" y="3610063"/>
              <a:ext cx="949702" cy="10654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3982CF-52B1-4B2F-AAB0-B5FBE45C9289}"/>
                </a:ext>
              </a:extLst>
            </p:cNvPr>
            <p:cNvSpPr txBox="1"/>
            <p:nvPr/>
          </p:nvSpPr>
          <p:spPr>
            <a:xfrm>
              <a:off x="1434516" y="2659310"/>
              <a:ext cx="1650590" cy="43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대표 이상우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3F44DD5-6344-4015-B6B2-2BA1DFD380D1}"/>
                </a:ext>
              </a:extLst>
            </p:cNvPr>
            <p:cNvGrpSpPr/>
            <p:nvPr/>
          </p:nvGrpSpPr>
          <p:grpSpPr>
            <a:xfrm>
              <a:off x="964734" y="2961314"/>
              <a:ext cx="2181138" cy="563460"/>
              <a:chOff x="939567" y="3045204"/>
              <a:chExt cx="2181138" cy="56346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867E08-DDD6-492F-A0E1-1F7F529C6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5303" y="3045204"/>
                <a:ext cx="0" cy="285225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63D24D0-4BFC-4E71-98A4-E1FCE9C2FF46}"/>
                  </a:ext>
                </a:extLst>
              </p:cNvPr>
              <p:cNvCxnSpPr/>
              <p:nvPr/>
            </p:nvCxnSpPr>
            <p:spPr>
              <a:xfrm>
                <a:off x="939567" y="3330429"/>
                <a:ext cx="2181138" cy="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8B9628F-032F-4D48-8974-679B2A850D56}"/>
                  </a:ext>
                </a:extLst>
              </p:cNvPr>
              <p:cNvCxnSpPr/>
              <p:nvPr/>
            </p:nvCxnSpPr>
            <p:spPr>
              <a:xfrm>
                <a:off x="956345" y="3322040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698CC97-1FDF-4FEE-852B-C36CF7A2D6DB}"/>
                  </a:ext>
                </a:extLst>
              </p:cNvPr>
              <p:cNvCxnSpPr/>
              <p:nvPr/>
            </p:nvCxnSpPr>
            <p:spPr>
              <a:xfrm>
                <a:off x="3105325" y="3323438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B265F0-6840-4618-A240-C384FE72ED2C}"/>
                </a:ext>
              </a:extLst>
            </p:cNvPr>
            <p:cNvSpPr txBox="1"/>
            <p:nvPr/>
          </p:nvSpPr>
          <p:spPr>
            <a:xfrm>
              <a:off x="274896" y="4688022"/>
              <a:ext cx="197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팀장 김기태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51D6B-FF02-432D-A12D-A82B96777945}"/>
                </a:ext>
              </a:extLst>
            </p:cNvPr>
            <p:cNvSpPr txBox="1"/>
            <p:nvPr/>
          </p:nvSpPr>
          <p:spPr>
            <a:xfrm>
              <a:off x="2474754" y="4689445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팀장 정서윤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D32231-441C-4B09-AC33-688E513B5431}"/>
                </a:ext>
              </a:extLst>
            </p:cNvPr>
            <p:cNvSpPr/>
            <p:nvPr/>
          </p:nvSpPr>
          <p:spPr>
            <a:xfrm>
              <a:off x="2206305" y="5117284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이다빈</a:t>
              </a:r>
              <a:endParaRPr lang="ko-KR" altLang="en-US" sz="17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5BCBF2-D5D5-4FD5-BD93-F6637FC504DA}"/>
                </a:ext>
              </a:extLst>
            </p:cNvPr>
            <p:cNvSpPr/>
            <p:nvPr/>
          </p:nvSpPr>
          <p:spPr>
            <a:xfrm>
              <a:off x="3284729" y="5118682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/>
                <a:t>곽민정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B9C8D8-7841-4137-96BD-7EB8775E6B48}"/>
                </a:ext>
              </a:extLst>
            </p:cNvPr>
            <p:cNvSpPr/>
            <p:nvPr/>
          </p:nvSpPr>
          <p:spPr>
            <a:xfrm>
              <a:off x="515172" y="5111690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우건희</a:t>
              </a:r>
              <a:endParaRPr lang="ko-KR" altLang="en-US" sz="1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EA9E4E-488E-4FE4-80A8-8B8D9E298D29}"/>
                </a:ext>
              </a:extLst>
            </p:cNvPr>
            <p:cNvSpPr txBox="1"/>
            <p:nvPr/>
          </p:nvSpPr>
          <p:spPr>
            <a:xfrm>
              <a:off x="2725636" y="427838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기획부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2EEF5-8014-4589-9552-A1D6904D1399}"/>
                </a:ext>
              </a:extLst>
            </p:cNvPr>
            <p:cNvSpPr txBox="1"/>
            <p:nvPr/>
          </p:nvSpPr>
          <p:spPr>
            <a:xfrm>
              <a:off x="560629" y="429231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개발부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FCE3C7-3CF2-4C9D-BF3F-334D90A07768}"/>
              </a:ext>
            </a:extLst>
          </p:cNvPr>
          <p:cNvSpPr txBox="1"/>
          <p:nvPr/>
        </p:nvSpPr>
        <p:spPr>
          <a:xfrm>
            <a:off x="5436067" y="5385732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닥터윌</a:t>
            </a:r>
            <a:r>
              <a:rPr lang="ko-KR" altLang="en-US" dirty="0"/>
              <a:t> 팀 역량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35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5A9EDE0-F999-4732-9DF6-D1DC125B869B}"/>
              </a:ext>
            </a:extLst>
          </p:cNvPr>
          <p:cNvSpPr/>
          <p:nvPr/>
        </p:nvSpPr>
        <p:spPr>
          <a:xfrm>
            <a:off x="1649338" y="1991169"/>
            <a:ext cx="2760292" cy="3307224"/>
          </a:xfrm>
          <a:prstGeom prst="rightArrow">
            <a:avLst>
              <a:gd name="adj1" fmla="val 45349"/>
              <a:gd name="adj2" fmla="val 50000"/>
            </a:avLst>
          </a:prstGeom>
          <a:solidFill>
            <a:schemeClr val="accent1">
              <a:lumMod val="50000"/>
              <a:alpha val="47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F19926-90FE-40D1-9C49-D11DCC84A0BD}"/>
              </a:ext>
            </a:extLst>
          </p:cNvPr>
          <p:cNvGrpSpPr/>
          <p:nvPr/>
        </p:nvGrpSpPr>
        <p:grpSpPr>
          <a:xfrm>
            <a:off x="444209" y="2059536"/>
            <a:ext cx="2333173" cy="2597921"/>
            <a:chOff x="2718147" y="1495009"/>
            <a:chExt cx="3489131" cy="386829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00A00C3-E05C-462B-9EAB-5FD4DC103206}"/>
                </a:ext>
              </a:extLst>
            </p:cNvPr>
            <p:cNvGrpSpPr/>
            <p:nvPr/>
          </p:nvGrpSpPr>
          <p:grpSpPr>
            <a:xfrm>
              <a:off x="2718147" y="1495009"/>
              <a:ext cx="3489131" cy="3868299"/>
              <a:chOff x="3691107" y="1107348"/>
              <a:chExt cx="4783347" cy="510905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0165CA0-DDA9-485C-AABD-6F79D7A0E044}"/>
                  </a:ext>
                </a:extLst>
              </p:cNvPr>
              <p:cNvSpPr/>
              <p:nvPr/>
            </p:nvSpPr>
            <p:spPr>
              <a:xfrm>
                <a:off x="4397440" y="2952923"/>
                <a:ext cx="1426126" cy="10486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+mn-ea"/>
                  </a:rPr>
                  <a:t>IOT </a:t>
                </a:r>
              </a:p>
              <a:p>
                <a:pPr algn="ctr"/>
                <a:r>
                  <a:rPr lang="en-US" altLang="ko-KR" sz="1100" b="1" dirty="0">
                    <a:latin typeface="+mn-ea"/>
                  </a:rPr>
                  <a:t>KIT</a:t>
                </a:r>
                <a:endParaRPr lang="ko-KR" altLang="en-US" sz="1100" b="1" dirty="0">
                  <a:latin typeface="+mn-ea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6F2E8E8-82B2-402E-A245-F917339D01B6}"/>
                  </a:ext>
                </a:extLst>
              </p:cNvPr>
              <p:cNvGrpSpPr/>
              <p:nvPr/>
            </p:nvGrpSpPr>
            <p:grpSpPr>
              <a:xfrm>
                <a:off x="3691107" y="1107348"/>
                <a:ext cx="4783347" cy="5109059"/>
                <a:chOff x="3665940" y="1098959"/>
                <a:chExt cx="4783347" cy="5109059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2ACB50F-9CCB-41DF-85FF-AAE0F0A330C7}"/>
                    </a:ext>
                  </a:extLst>
                </p:cNvPr>
                <p:cNvGrpSpPr/>
                <p:nvPr/>
              </p:nvGrpSpPr>
              <p:grpSpPr>
                <a:xfrm>
                  <a:off x="3665940" y="1098959"/>
                  <a:ext cx="4783347" cy="5109059"/>
                  <a:chOff x="897573" y="2759979"/>
                  <a:chExt cx="3525347" cy="3765400"/>
                </a:xfrm>
              </p:grpSpPr>
              <p:sp>
                <p:nvSpPr>
                  <p:cNvPr id="17" name="순서도: 처리 16">
                    <a:extLst>
                      <a:ext uri="{FF2B5EF4-FFF2-40B4-BE49-F238E27FC236}">
                        <a16:creationId xmlns:a16="http://schemas.microsoft.com/office/drawing/2014/main" id="{8C94C020-C772-4729-BE83-EAD83D63C3D8}"/>
                      </a:ext>
                    </a:extLst>
                  </p:cNvPr>
                  <p:cNvSpPr/>
                  <p:nvPr/>
                </p:nvSpPr>
                <p:spPr>
                  <a:xfrm>
                    <a:off x="3531765" y="2759979"/>
                    <a:ext cx="738231" cy="16777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순서도: 처리 17">
                    <a:extLst>
                      <a:ext uri="{FF2B5EF4-FFF2-40B4-BE49-F238E27FC236}">
                        <a16:creationId xmlns:a16="http://schemas.microsoft.com/office/drawing/2014/main" id="{FE387012-A812-479F-A33E-B35F11F932C0}"/>
                      </a:ext>
                    </a:extLst>
                  </p:cNvPr>
                  <p:cNvSpPr/>
                  <p:nvPr/>
                </p:nvSpPr>
                <p:spPr>
                  <a:xfrm>
                    <a:off x="3523375" y="2785146"/>
                    <a:ext cx="134225" cy="2273417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순서도: 처리 18">
                    <a:extLst>
                      <a:ext uri="{FF2B5EF4-FFF2-40B4-BE49-F238E27FC236}">
                        <a16:creationId xmlns:a16="http://schemas.microsoft.com/office/drawing/2014/main" id="{163E62AB-EA77-4C89-9142-E9CEC4D1CF59}"/>
                      </a:ext>
                    </a:extLst>
                  </p:cNvPr>
                  <p:cNvSpPr/>
                  <p:nvPr/>
                </p:nvSpPr>
                <p:spPr>
                  <a:xfrm>
                    <a:off x="1526796" y="3993160"/>
                    <a:ext cx="2105637" cy="14261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순서도: 처리 19">
                    <a:extLst>
                      <a:ext uri="{FF2B5EF4-FFF2-40B4-BE49-F238E27FC236}">
                        <a16:creationId xmlns:a16="http://schemas.microsoft.com/office/drawing/2014/main" id="{D4C44089-3C9F-4CEC-9030-C155DFDC6852}"/>
                      </a:ext>
                    </a:extLst>
                  </p:cNvPr>
                  <p:cNvSpPr/>
                  <p:nvPr/>
                </p:nvSpPr>
                <p:spPr>
                  <a:xfrm>
                    <a:off x="1417739" y="3989794"/>
                    <a:ext cx="159391" cy="160505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순서도: 처리 20">
                    <a:extLst>
                      <a:ext uri="{FF2B5EF4-FFF2-40B4-BE49-F238E27FC236}">
                        <a16:creationId xmlns:a16="http://schemas.microsoft.com/office/drawing/2014/main" id="{014FA2AD-0F1D-4D67-86B0-D6D06254669B}"/>
                      </a:ext>
                    </a:extLst>
                  </p:cNvPr>
                  <p:cNvSpPr/>
                  <p:nvPr/>
                </p:nvSpPr>
                <p:spPr>
                  <a:xfrm>
                    <a:off x="1526796" y="4899170"/>
                    <a:ext cx="2130805" cy="159391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9F87AA24-7FAB-4EEF-A82B-D26E0D4A82C6}"/>
                      </a:ext>
                    </a:extLst>
                  </p:cNvPr>
                  <p:cNvGrpSpPr/>
                  <p:nvPr/>
                </p:nvGrpSpPr>
                <p:grpSpPr>
                  <a:xfrm>
                    <a:off x="1960139" y="4153812"/>
                    <a:ext cx="2462781" cy="2371567"/>
                    <a:chOff x="1476464" y="4236442"/>
                    <a:chExt cx="2238892" cy="215597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526A567B-1B13-49B4-BDE7-F9297A01D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D6238CAB-78C5-4A24-92DD-B0ED7C99C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D1AB9951-F055-49A2-939C-45DB10C98EAE}"/>
                      </a:ext>
                    </a:extLst>
                  </p:cNvPr>
                  <p:cNvGrpSpPr/>
                  <p:nvPr/>
                </p:nvGrpSpPr>
                <p:grpSpPr>
                  <a:xfrm>
                    <a:off x="897573" y="5516665"/>
                    <a:ext cx="863189" cy="831221"/>
                    <a:chOff x="1476464" y="4236442"/>
                    <a:chExt cx="2238892" cy="215597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CFB9CD22-B7F5-46A3-8156-4ADF3F9DB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F1CB9CAE-87B3-45CD-A1DC-ABF22EFFA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5" name="순서도: 처리 14">
                  <a:extLst>
                    <a:ext uri="{FF2B5EF4-FFF2-40B4-BE49-F238E27FC236}">
                      <a16:creationId xmlns:a16="http://schemas.microsoft.com/office/drawing/2014/main" id="{B2A78A6E-B327-48B0-ACFB-37350E18183F}"/>
                    </a:ext>
                  </a:extLst>
                </p:cNvPr>
                <p:cNvSpPr/>
                <p:nvPr/>
              </p:nvSpPr>
              <p:spPr>
                <a:xfrm>
                  <a:off x="4379053" y="2567031"/>
                  <a:ext cx="335560" cy="192947"/>
                </a:xfrm>
                <a:prstGeom prst="flowChartProcess">
                  <a:avLst/>
                </a:prstGeom>
                <a:solidFill>
                  <a:schemeClr val="bg1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순서도: 처리 15">
                  <a:extLst>
                    <a:ext uri="{FF2B5EF4-FFF2-40B4-BE49-F238E27FC236}">
                      <a16:creationId xmlns:a16="http://schemas.microsoft.com/office/drawing/2014/main" id="{00C37CD3-AC5F-4126-B2DA-8561CDC49AC9}"/>
                    </a:ext>
                  </a:extLst>
                </p:cNvPr>
                <p:cNvSpPr/>
                <p:nvPr/>
              </p:nvSpPr>
              <p:spPr>
                <a:xfrm>
                  <a:off x="4447772" y="2908210"/>
                  <a:ext cx="1308685" cy="142613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 descr="실내, 건물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97ABE83-EF60-4320-975A-FE0D35B6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22" y1="46667" x2="65778" y2="67667"/>
                          <a14:foregroundMark x1="65778" y1="67667" x2="50556" y2="57667"/>
                          <a14:foregroundMark x1="50556" y1="57667" x2="34111" y2="64222"/>
                          <a14:foregroundMark x1="34111" y1="64222" x2="31778" y2="39889"/>
                          <a14:foregroundMark x1="31778" y1="39889" x2="57000" y2="41111"/>
                          <a14:foregroundMark x1="57000" y1="41111" x2="63667" y2="58000"/>
                          <a14:foregroundMark x1="63667" y1="58000" x2="43333" y2="63889"/>
                          <a14:foregroundMark x1="43333" y1="63889" x2="39667" y2="45000"/>
                          <a14:foregroundMark x1="39667" y1="45000" x2="61667" y2="48889"/>
                          <a14:foregroundMark x1="61667" y1="48889" x2="62000" y2="66889"/>
                          <a14:foregroundMark x1="62000" y1="66889" x2="39667" y2="71667"/>
                          <a14:foregroundMark x1="39667" y1="71667" x2="28667" y2="56889"/>
                          <a14:foregroundMark x1="28667" y1="56889" x2="28889" y2="39222"/>
                          <a14:foregroundMark x1="28889" y1="39222" x2="47778" y2="31667"/>
                          <a14:foregroundMark x1="47778" y1="31667" x2="60778" y2="43556"/>
                          <a14:foregroundMark x1="60778" y1="43556" x2="57333" y2="65000"/>
                          <a14:foregroundMark x1="57333" y1="65000" x2="40333" y2="69889"/>
                          <a14:foregroundMark x1="40333" y1="69889" x2="30333" y2="47556"/>
                          <a14:foregroundMark x1="30333" y1="47556" x2="51000" y2="30333"/>
                          <a14:foregroundMark x1="51000" y1="30333" x2="69444" y2="35889"/>
                          <a14:foregroundMark x1="69444" y1="35889" x2="68000" y2="53556"/>
                          <a14:foregroundMark x1="68000" y1="53556" x2="66556" y2="54111"/>
                          <a14:foregroundMark x1="49889" y1="54556" x2="47778" y2="50000"/>
                          <a14:foregroundMark x1="47333" y1="43778" x2="64889" y2="54000"/>
                          <a14:foregroundMark x1="64889" y1="54000" x2="44111" y2="66556"/>
                          <a14:foregroundMark x1="44111" y1="66556" x2="39000" y2="49556"/>
                          <a14:foregroundMark x1="39000" y1="49556" x2="56222" y2="46444"/>
                          <a14:foregroundMark x1="56222" y1="46444" x2="56556" y2="47889"/>
                          <a14:foregroundMark x1="71556" y1="54556" x2="64667" y2="73111"/>
                          <a14:foregroundMark x1="64667" y1="73111" x2="47111" y2="71444"/>
                          <a14:foregroundMark x1="47111" y1="71444" x2="48333" y2="46889"/>
                          <a14:foregroundMark x1="48333" y1="46889" x2="57333" y2="4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923063" y="3034878"/>
              <a:ext cx="2220483" cy="222048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C86FA7-851E-4389-9538-68B6EAEC43D1}"/>
              </a:ext>
            </a:extLst>
          </p:cNvPr>
          <p:cNvSpPr/>
          <p:nvPr/>
        </p:nvSpPr>
        <p:spPr>
          <a:xfrm>
            <a:off x="5024927" y="1324598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개발 완료 및 보완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09BC82-A28C-425E-BD7B-A954A03E5EC7}"/>
              </a:ext>
            </a:extLst>
          </p:cNvPr>
          <p:cNvSpPr/>
          <p:nvPr/>
        </p:nvSpPr>
        <p:spPr>
          <a:xfrm>
            <a:off x="5014957" y="257940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앱 관련 버그 보완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7C76AD-241A-4C60-BF48-CBE610035704}"/>
              </a:ext>
            </a:extLst>
          </p:cNvPr>
          <p:cNvSpPr/>
          <p:nvPr/>
        </p:nvSpPr>
        <p:spPr>
          <a:xfrm>
            <a:off x="5023504" y="375872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 납품 업체 현장 답사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61444C-AF0C-49CE-93EA-5178B3A746A2}"/>
              </a:ext>
            </a:extLst>
          </p:cNvPr>
          <p:cNvSpPr/>
          <p:nvPr/>
        </p:nvSpPr>
        <p:spPr>
          <a:xfrm>
            <a:off x="5014957" y="4997866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크라운드</a:t>
            </a:r>
            <a:r>
              <a:rPr lang="ko-KR" altLang="en-US" dirty="0"/>
              <a:t> </a:t>
            </a:r>
            <a:r>
              <a:rPr lang="ko-KR" altLang="en-US"/>
              <a:t>펀딩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21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11F17D4-3F65-41EE-9E22-82BFE0CA0D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938" y="1504060"/>
          <a:ext cx="7759582" cy="455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50">
                  <a:extLst>
                    <a:ext uri="{9D8B030D-6E8A-4147-A177-3AD203B41FA5}">
                      <a16:colId xmlns:a16="http://schemas.microsoft.com/office/drawing/2014/main" val="3053457432"/>
                    </a:ext>
                  </a:extLst>
                </a:gridCol>
                <a:gridCol w="381931">
                  <a:extLst>
                    <a:ext uri="{9D8B030D-6E8A-4147-A177-3AD203B41FA5}">
                      <a16:colId xmlns:a16="http://schemas.microsoft.com/office/drawing/2014/main" val="3619265895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29337011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00152787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92762390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91818510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74859821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32935680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3656087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00764614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05833426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690449143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898756387"/>
                    </a:ext>
                  </a:extLst>
                </a:gridCol>
              </a:tblGrid>
              <a:tr h="4922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33968"/>
                  </a:ext>
                </a:extLst>
              </a:tr>
              <a:tr h="4922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기기</a:t>
                      </a:r>
                      <a:endParaRPr lang="ko-KR" altLang="en-US" sz="1200" b="1" dirty="0"/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308687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서버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682238"/>
                  </a:ext>
                </a:extLst>
              </a:tr>
              <a:tr h="59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어플리케이션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115505"/>
                  </a:ext>
                </a:extLst>
              </a:tr>
              <a:tr h="70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후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0484194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시장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조사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14762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병원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홍보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42190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현장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답사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647631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97D941-7A2F-4BF9-9782-51FC1FF245B4}"/>
              </a:ext>
            </a:extLst>
          </p:cNvPr>
          <p:cNvGrpSpPr/>
          <p:nvPr/>
        </p:nvGrpSpPr>
        <p:grpSpPr>
          <a:xfrm>
            <a:off x="3251675" y="2170632"/>
            <a:ext cx="5157387" cy="3725966"/>
            <a:chOff x="3208946" y="2367185"/>
            <a:chExt cx="5157387" cy="3526565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88CD48D8-07E0-4439-BA78-D8E34A947BF1}"/>
                </a:ext>
              </a:extLst>
            </p:cNvPr>
            <p:cNvSpPr/>
            <p:nvPr/>
          </p:nvSpPr>
          <p:spPr>
            <a:xfrm>
              <a:off x="3785788" y="2367185"/>
              <a:ext cx="159806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E3ABA27C-34B4-453D-BB02-E6D7D1B0F485}"/>
                </a:ext>
              </a:extLst>
            </p:cNvPr>
            <p:cNvSpPr/>
            <p:nvPr/>
          </p:nvSpPr>
          <p:spPr>
            <a:xfrm>
              <a:off x="4990744" y="2816139"/>
              <a:ext cx="277738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CA33F089-3F60-4ACE-A144-E54047088F33}"/>
                </a:ext>
              </a:extLst>
            </p:cNvPr>
            <p:cNvSpPr/>
            <p:nvPr/>
          </p:nvSpPr>
          <p:spPr>
            <a:xfrm>
              <a:off x="4997867" y="3391256"/>
              <a:ext cx="2778806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2D4D3F6-23C8-40C4-A024-1459E6FDDBF5}"/>
                </a:ext>
              </a:extLst>
            </p:cNvPr>
            <p:cNvSpPr/>
            <p:nvPr/>
          </p:nvSpPr>
          <p:spPr>
            <a:xfrm>
              <a:off x="6168639" y="4015099"/>
              <a:ext cx="2197694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7B4093E3-588F-42DF-9C84-78DBEE7D338D}"/>
                </a:ext>
              </a:extLst>
            </p:cNvPr>
            <p:cNvSpPr/>
            <p:nvPr/>
          </p:nvSpPr>
          <p:spPr>
            <a:xfrm>
              <a:off x="7400658" y="5135514"/>
              <a:ext cx="964250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BEC48CA-15F6-4006-A9BC-518848A04046}"/>
                </a:ext>
              </a:extLst>
            </p:cNvPr>
            <p:cNvSpPr/>
            <p:nvPr/>
          </p:nvSpPr>
          <p:spPr>
            <a:xfrm>
              <a:off x="6802452" y="5680105"/>
              <a:ext cx="56402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5FC4FF9-A86B-4816-815B-7F871D9A276D}"/>
                </a:ext>
              </a:extLst>
            </p:cNvPr>
            <p:cNvSpPr/>
            <p:nvPr/>
          </p:nvSpPr>
          <p:spPr>
            <a:xfrm>
              <a:off x="3208946" y="4636093"/>
              <a:ext cx="97849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541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000623" y="2951947"/>
            <a:ext cx="5142755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닥터 윌 발표였습니다</a:t>
            </a:r>
            <a:r>
              <a:rPr lang="en-US" altLang="ko-KR" sz="28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8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spc="-15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7481" y="1893627"/>
            <a:ext cx="6469038" cy="307074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65882" y="694748"/>
            <a:ext cx="10935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 타임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개체, 시계이(가) 표시된 사진&#10;&#10;높은 신뢰도로 생성된 설명">
            <a:extLst>
              <a:ext uri="{FF2B5EF4-FFF2-40B4-BE49-F238E27FC236}">
                <a16:creationId xmlns:a16="http://schemas.microsoft.com/office/drawing/2014/main" id="{E6D765B7-4BE5-4128-944C-28F5053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7" y="982766"/>
            <a:ext cx="5734227" cy="55930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6E9D3F-606D-4191-B025-3A1111059ACC}"/>
              </a:ext>
            </a:extLst>
          </p:cNvPr>
          <p:cNvSpPr/>
          <p:nvPr/>
        </p:nvSpPr>
        <p:spPr>
          <a:xfrm rot="20629341">
            <a:off x="1816204" y="2931311"/>
            <a:ext cx="5355782" cy="1911901"/>
          </a:xfrm>
          <a:prstGeom prst="rect">
            <a:avLst/>
          </a:prstGeom>
          <a:solidFill>
            <a:schemeClr val="bg1"/>
          </a:solidFill>
          <a:ln w="1778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b="1" dirty="0">
                <a:solidFill>
                  <a:srgbClr val="FF0000"/>
                </a:solidFill>
                <a:latin typeface="Bell MT" panose="02020503060305020303" pitchFamily="18" charset="0"/>
              </a:rPr>
              <a:t>OVER</a:t>
            </a:r>
            <a:endParaRPr lang="ko-KR" altLang="en-US" sz="100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2113" y="681917"/>
            <a:ext cx="10310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골든타임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44972" y="866583"/>
            <a:ext cx="219714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BFBADC-EB35-4E2E-8A34-BB0D45B3F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09" y="10938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55976496" descr="EMB00005dd4420d">
            <a:extLst>
              <a:ext uri="{FF2B5EF4-FFF2-40B4-BE49-F238E27FC236}">
                <a16:creationId xmlns:a16="http://schemas.microsoft.com/office/drawing/2014/main" id="{457F3B9B-E4E9-4232-B84E-60A7FEF9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2911"/>
          <a:stretch>
            <a:fillRect/>
          </a:stretch>
        </p:blipFill>
        <p:spPr bwMode="auto">
          <a:xfrm>
            <a:off x="4701197" y="1413922"/>
            <a:ext cx="4362245" cy="41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12F122DA-B6A5-4027-AA1D-90A87740A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92" y="51360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1594120-DFD8-426F-ADE6-1C410948C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53" y="-68366"/>
            <a:ext cx="6960665" cy="31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455981104" descr="EMB00005dd44213">
            <a:extLst>
              <a:ext uri="{FF2B5EF4-FFF2-40B4-BE49-F238E27FC236}">
                <a16:creationId xmlns:a16="http://schemas.microsoft.com/office/drawing/2014/main" id="{08A86383-3B6E-446F-A28D-50602851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9830" r="38179" b="14574"/>
          <a:stretch>
            <a:fillRect/>
          </a:stretch>
        </p:blipFill>
        <p:spPr bwMode="auto">
          <a:xfrm>
            <a:off x="44972" y="1413922"/>
            <a:ext cx="4525624" cy="41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2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color see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362" y="0"/>
            <a:ext cx="1883214" cy="215628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609725" y="2324100"/>
            <a:ext cx="1076325" cy="238125"/>
          </a:xfrm>
          <a:prstGeom prst="rect">
            <a:avLst/>
          </a:prstGeom>
          <a:solidFill>
            <a:srgbClr val="042A54"/>
          </a:solidFill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rgbClr val="042A54"/>
              </a:solidFill>
            </a:endParaRPr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22361" y="729295"/>
            <a:ext cx="22140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장애인 인구수의 증가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879414"/>
            <a:ext cx="1501254" cy="1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455974480" descr="EMB00005dd44201">
            <a:extLst>
              <a:ext uri="{FF2B5EF4-FFF2-40B4-BE49-F238E27FC236}">
                <a16:creationId xmlns:a16="http://schemas.microsoft.com/office/drawing/2014/main" id="{5B60BEBC-899B-4E57-9995-9A4726E09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2647667" y="1029531"/>
            <a:ext cx="6093058" cy="28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55977576" descr="EMB00005dd44204">
            <a:extLst>
              <a:ext uri="{FF2B5EF4-FFF2-40B4-BE49-F238E27FC236}">
                <a16:creationId xmlns:a16="http://schemas.microsoft.com/office/drawing/2014/main" id="{12964C58-C42B-480C-BAF2-92C4DF5C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14655" y="3862699"/>
            <a:ext cx="5731052" cy="29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5632" y="694748"/>
            <a:ext cx="22140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 고령자 사고</a:t>
            </a:r>
            <a:endParaRPr lang="en-US" altLang="ko-KR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60563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" name="_x455976352" descr="EMB00005dd44207">
            <a:extLst>
              <a:ext uri="{FF2B5EF4-FFF2-40B4-BE49-F238E27FC236}">
                <a16:creationId xmlns:a16="http://schemas.microsoft.com/office/drawing/2014/main" id="{35E7B524-3C16-4EC3-B322-CA6A5A4E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4" y="1007270"/>
            <a:ext cx="5278826" cy="30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55978080" descr="EMB00005dd4420a">
            <a:extLst>
              <a:ext uri="{FF2B5EF4-FFF2-40B4-BE49-F238E27FC236}">
                <a16:creationId xmlns:a16="http://schemas.microsoft.com/office/drawing/2014/main" id="{9F6609C9-4900-4D65-8A42-3F003394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21251" r="8119" b="45793"/>
          <a:stretch>
            <a:fillRect/>
          </a:stretch>
        </p:blipFill>
        <p:spPr bwMode="auto">
          <a:xfrm>
            <a:off x="253339" y="4028645"/>
            <a:ext cx="6103992" cy="26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47829" y="947780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B1CBF9-6039-4171-A72C-DACAFD348284}"/>
              </a:ext>
            </a:extLst>
          </p:cNvPr>
          <p:cNvSpPr/>
          <p:nvPr/>
        </p:nvSpPr>
        <p:spPr>
          <a:xfrm>
            <a:off x="503883" y="2226106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E6AA90-EABF-4BAF-B408-B974E751B36A}"/>
              </a:ext>
            </a:extLst>
          </p:cNvPr>
          <p:cNvCxnSpPr>
            <a:cxnSpLocks/>
          </p:cNvCxnSpPr>
          <p:nvPr/>
        </p:nvCxnSpPr>
        <p:spPr>
          <a:xfrm>
            <a:off x="2282547" y="2491435"/>
            <a:ext cx="983276" cy="4285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70056BA-6458-4490-9B54-D29D7885B182}"/>
              </a:ext>
            </a:extLst>
          </p:cNvPr>
          <p:cNvSpPr/>
          <p:nvPr/>
        </p:nvSpPr>
        <p:spPr>
          <a:xfrm>
            <a:off x="3422034" y="2107689"/>
            <a:ext cx="1729339" cy="8150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본인 </a:t>
            </a:r>
            <a:r>
              <a:rPr lang="en-US" altLang="ko-KR" sz="1600" dirty="0">
                <a:solidFill>
                  <a:schemeClr val="tx1"/>
                </a:solidFill>
              </a:rPr>
              <a:t>or </a:t>
            </a:r>
            <a:r>
              <a:rPr lang="ko-KR" altLang="en-US" sz="1600" dirty="0">
                <a:solidFill>
                  <a:schemeClr val="tx1"/>
                </a:solidFill>
              </a:rPr>
              <a:t>목격자구급대 연락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8F0D57-9F38-4AA7-A8FC-03C895A70363}"/>
              </a:ext>
            </a:extLst>
          </p:cNvPr>
          <p:cNvCxnSpPr>
            <a:cxnSpLocks/>
          </p:cNvCxnSpPr>
          <p:nvPr/>
        </p:nvCxnSpPr>
        <p:spPr>
          <a:xfrm>
            <a:off x="5320549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8645C7-F28D-4827-8184-8DE545133617}"/>
              </a:ext>
            </a:extLst>
          </p:cNvPr>
          <p:cNvSpPr/>
          <p:nvPr/>
        </p:nvSpPr>
        <p:spPr>
          <a:xfrm>
            <a:off x="5964918" y="2132093"/>
            <a:ext cx="880086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841C6C-6D5A-4A8D-8DDB-21603AE990EC}"/>
              </a:ext>
            </a:extLst>
          </p:cNvPr>
          <p:cNvCxnSpPr>
            <a:cxnSpLocks/>
          </p:cNvCxnSpPr>
          <p:nvPr/>
        </p:nvCxnSpPr>
        <p:spPr>
          <a:xfrm>
            <a:off x="7022155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F574EE-AF23-4E63-B81D-8EB866F2AE48}"/>
              </a:ext>
            </a:extLst>
          </p:cNvPr>
          <p:cNvSpPr/>
          <p:nvPr/>
        </p:nvSpPr>
        <p:spPr>
          <a:xfrm>
            <a:off x="7658549" y="2161234"/>
            <a:ext cx="1076018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3316094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닥터윌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출동 순서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EB708B-2637-4397-A090-075D77422D67}"/>
              </a:ext>
            </a:extLst>
          </p:cNvPr>
          <p:cNvSpPr/>
          <p:nvPr/>
        </p:nvSpPr>
        <p:spPr>
          <a:xfrm>
            <a:off x="426878" y="4284264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4810BC-E719-48E8-B6D9-D13AD7EA92E0}"/>
              </a:ext>
            </a:extLst>
          </p:cNvPr>
          <p:cNvCxnSpPr>
            <a:cxnSpLocks/>
          </p:cNvCxnSpPr>
          <p:nvPr/>
        </p:nvCxnSpPr>
        <p:spPr>
          <a:xfrm flipV="1">
            <a:off x="2313634" y="5055619"/>
            <a:ext cx="1645247" cy="5947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ED6553-283B-4E23-96B3-90CF8DC02822}"/>
              </a:ext>
            </a:extLst>
          </p:cNvPr>
          <p:cNvSpPr/>
          <p:nvPr/>
        </p:nvSpPr>
        <p:spPr>
          <a:xfrm>
            <a:off x="4039836" y="4652959"/>
            <a:ext cx="1069895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E23663-969B-4B36-BFFD-5910F9C38CC5}"/>
              </a:ext>
            </a:extLst>
          </p:cNvPr>
          <p:cNvCxnSpPr>
            <a:cxnSpLocks/>
          </p:cNvCxnSpPr>
          <p:nvPr/>
        </p:nvCxnSpPr>
        <p:spPr>
          <a:xfrm>
            <a:off x="5191264" y="5055619"/>
            <a:ext cx="1830891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1E4FA9-08DF-4DCF-902F-67A4E4E1CF54}"/>
              </a:ext>
            </a:extLst>
          </p:cNvPr>
          <p:cNvSpPr/>
          <p:nvPr/>
        </p:nvSpPr>
        <p:spPr>
          <a:xfrm>
            <a:off x="7314930" y="4670221"/>
            <a:ext cx="1305344" cy="7977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7564D7-B458-436C-A217-5E817A86017A}"/>
              </a:ext>
            </a:extLst>
          </p:cNvPr>
          <p:cNvSpPr/>
          <p:nvPr/>
        </p:nvSpPr>
        <p:spPr>
          <a:xfrm>
            <a:off x="132046" y="5363029"/>
            <a:ext cx="2281665" cy="9195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IOT </a:t>
            </a:r>
            <a:r>
              <a:rPr lang="ko-KR" altLang="en-US" sz="1600" dirty="0">
                <a:solidFill>
                  <a:schemeClr val="tx1"/>
                </a:solidFill>
              </a:rPr>
              <a:t>시스템이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보호자 </a:t>
            </a:r>
            <a:r>
              <a:rPr lang="en-US" altLang="ko-KR" sz="1600" dirty="0">
                <a:solidFill>
                  <a:schemeClr val="tx1"/>
                </a:solidFill>
              </a:rPr>
              <a:t>&amp; </a:t>
            </a:r>
            <a:r>
              <a:rPr lang="ko-KR" altLang="en-US" sz="1600" dirty="0" err="1">
                <a:solidFill>
                  <a:schemeClr val="tx1"/>
                </a:solidFill>
              </a:rPr>
              <a:t>구급대</a:t>
            </a:r>
            <a:r>
              <a:rPr lang="ko-KR" altLang="en-US" sz="1600" dirty="0">
                <a:solidFill>
                  <a:schemeClr val="tx1"/>
                </a:solidFill>
              </a:rPr>
              <a:t> 연락 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D4F9FB-8FF4-45F6-BCF7-24ED57775C38}"/>
              </a:ext>
            </a:extLst>
          </p:cNvPr>
          <p:cNvSpPr/>
          <p:nvPr/>
        </p:nvSpPr>
        <p:spPr>
          <a:xfrm>
            <a:off x="3338344" y="1519915"/>
            <a:ext cx="2542884" cy="4999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시간이 걸림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5876ABD-E0B1-41DD-8E87-60A771216E26}"/>
              </a:ext>
            </a:extLst>
          </p:cNvPr>
          <p:cNvSpPr/>
          <p:nvPr/>
        </p:nvSpPr>
        <p:spPr>
          <a:xfrm>
            <a:off x="3254654" y="3941554"/>
            <a:ext cx="2710264" cy="6854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 </a:t>
            </a:r>
            <a:r>
              <a:rPr lang="en-US" altLang="ko-KR" sz="1450" b="1" dirty="0">
                <a:solidFill>
                  <a:srgbClr val="F03E53"/>
                </a:solidFill>
              </a:rPr>
              <a:t>x</a:t>
            </a:r>
          </a:p>
          <a:p>
            <a:pPr algn="ctr"/>
            <a:r>
              <a:rPr lang="en-US" altLang="ko-KR" sz="1450" b="1" dirty="0">
                <a:solidFill>
                  <a:srgbClr val="F03E53"/>
                </a:solidFill>
              </a:rPr>
              <a:t>(</a:t>
            </a:r>
            <a:r>
              <a:rPr lang="ko-KR" altLang="en-US" sz="1450" b="1" dirty="0">
                <a:solidFill>
                  <a:srgbClr val="F03E53"/>
                </a:solidFill>
              </a:rPr>
              <a:t>사고 직후 바로 연락</a:t>
            </a:r>
            <a:r>
              <a:rPr lang="en-US" altLang="ko-KR" sz="1450" b="1" dirty="0">
                <a:solidFill>
                  <a:srgbClr val="F03E53"/>
                </a:solidFill>
              </a:rPr>
              <a:t>)</a:t>
            </a:r>
            <a:endParaRPr lang="ko-KR" altLang="en-US" sz="1450" b="1" dirty="0">
              <a:solidFill>
                <a:srgbClr val="F03E5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916245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기존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출동 순서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2188" y="49089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동시에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74187" y="5889505"/>
            <a:ext cx="6469039" cy="7848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0000"/>
                </a:solidFill>
              </a:rPr>
              <a:t>기존의 시스템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은 사고 발생과 신고 사이에 </a:t>
            </a:r>
            <a:r>
              <a:rPr lang="ko-KR" altLang="en-US" sz="1500" dirty="0">
                <a:solidFill>
                  <a:srgbClr val="FF0000"/>
                </a:solidFill>
              </a:rPr>
              <a:t>타임 로스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가 존재하지만</a:t>
            </a:r>
            <a:endParaRPr lang="en-US" altLang="ko-KR" sz="15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 err="1">
                <a:solidFill>
                  <a:srgbClr val="FF0000"/>
                </a:solidFill>
              </a:rPr>
              <a:t>닥터윌</a:t>
            </a:r>
            <a:r>
              <a:rPr lang="ko-KR" altLang="en-US" sz="1500" dirty="0" err="1">
                <a:solidFill>
                  <a:schemeClr val="tx2">
                    <a:lumMod val="50000"/>
                  </a:schemeClr>
                </a:solidFill>
              </a:rPr>
              <a:t>은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>
                <a:solidFill>
                  <a:srgbClr val="FF0000"/>
                </a:solidFill>
              </a:rPr>
              <a:t>사고 발생과 동시에 연락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이 이루어지기 때문에 </a:t>
            </a:r>
            <a:endParaRPr lang="en-US" altLang="ko-KR" sz="15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rgbClr val="FF0000"/>
                </a:solidFill>
              </a:rPr>
              <a:t>골든 타임 확보 가능</a:t>
            </a:r>
          </a:p>
        </p:txBody>
      </p:sp>
    </p:spTree>
    <p:extLst>
      <p:ext uri="{BB962C8B-B14F-4D97-AF65-F5344CB8AC3E}">
        <p14:creationId xmlns:p14="http://schemas.microsoft.com/office/powerpoint/2010/main" val="413701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83258" y="300411"/>
            <a:ext cx="2197666" cy="461665"/>
            <a:chOff x="177139" y="302180"/>
            <a:chExt cx="2197666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아이템 소개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2659" y="4746697"/>
            <a:ext cx="1552613" cy="128693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278" y="688181"/>
            <a:ext cx="2716640" cy="238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767504" y="587800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호출 버튼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827" y="503813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연락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2451" y="330399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감지 센서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50" r="90521">
                        <a14:foregroundMark x1="11771" y1="18229" x2="3750" y2="43125"/>
                        <a14:foregroundMark x1="86771" y1="76875" x2="81458" y2="78958"/>
                        <a14:foregroundMark x1="70625" y1="82917" x2="61250" y2="77188"/>
                        <a14:foregroundMark x1="48750" y1="70625" x2="30729" y2="58229"/>
                        <a14:foregroundMark x1="83750" y1="75417" x2="90521" y2="71563"/>
                        <a14:foregroundMark x1="76146" y1="54063" x2="16250" y2="50208"/>
                        <a14:foregroundMark x1="51042" y1="55521" x2="55104" y2="55521"/>
                        <a14:foregroundMark x1="51042" y1="57813" x2="57813" y2="57813"/>
                        <a14:backgroundMark x1="72284" y1="68802" x2="61003" y2="65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05" y="2097865"/>
            <a:ext cx="2985998" cy="2985998"/>
          </a:xfrm>
          <a:prstGeom prst="rect">
            <a:avLst/>
          </a:prstGeom>
        </p:spPr>
      </p:pic>
      <p:sp>
        <p:nvSpPr>
          <p:cNvPr id="39" name="왼쪽 화살표 38"/>
          <p:cNvSpPr/>
          <p:nvPr/>
        </p:nvSpPr>
        <p:spPr>
          <a:xfrm rot="8515502">
            <a:off x="5434493" y="2327809"/>
            <a:ext cx="1100836" cy="193226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r="-231" b="8915"/>
          <a:stretch/>
        </p:blipFill>
        <p:spPr>
          <a:xfrm>
            <a:off x="183258" y="1917224"/>
            <a:ext cx="2095427" cy="2940250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 rot="12789013">
            <a:off x="5582347" y="4788071"/>
            <a:ext cx="941715" cy="174762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왼쪽 화살표 69"/>
          <p:cNvSpPr/>
          <p:nvPr/>
        </p:nvSpPr>
        <p:spPr>
          <a:xfrm rot="21354345">
            <a:off x="2249551" y="2978287"/>
            <a:ext cx="651796" cy="206980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9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1636836"/>
            <a:ext cx="7350369" cy="480381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6598646" y="6440648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016361" y="1298281"/>
            <a:ext cx="532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5">
                    <a:lumMod val="50000"/>
                  </a:schemeClr>
                </a:solidFill>
              </a:rPr>
              <a:t>휠체어의 시장 규모가 점점 성장하고 있는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6299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</TotalTime>
  <Words>822</Words>
  <Application>Microsoft Office PowerPoint</Application>
  <PresentationFormat>화면 슬라이드 쇼(4:3)</PresentationFormat>
  <Paragraphs>329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함초롬바탕</vt:lpstr>
      <vt:lpstr>Calibri Light</vt:lpstr>
      <vt:lpstr>나눔스퀘어 Bold</vt:lpstr>
      <vt:lpstr>맑은 고딕</vt:lpstr>
      <vt:lpstr>Wingdings</vt:lpstr>
      <vt:lpstr>Arial</vt:lpstr>
      <vt:lpstr>Bell MT</vt:lpstr>
      <vt:lpstr>굴림</vt:lpstr>
      <vt:lpstr>나눔스퀘어</vt:lpstr>
      <vt:lpstr>나눔스퀘어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이상우</cp:lastModifiedBy>
  <cp:revision>204</cp:revision>
  <dcterms:created xsi:type="dcterms:W3CDTF">2018-04-28T11:10:27Z</dcterms:created>
  <dcterms:modified xsi:type="dcterms:W3CDTF">2018-11-02T05:59:20Z</dcterms:modified>
</cp:coreProperties>
</file>